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3" r:id="rId2"/>
    <p:sldId id="256" r:id="rId3"/>
    <p:sldId id="257" r:id="rId4"/>
    <p:sldId id="258" r:id="rId5"/>
    <p:sldId id="264" r:id="rId6"/>
    <p:sldId id="259" r:id="rId7"/>
    <p:sldId id="270" r:id="rId8"/>
    <p:sldId id="266" r:id="rId9"/>
    <p:sldId id="271" r:id="rId10"/>
    <p:sldId id="260" r:id="rId11"/>
    <p:sldId id="267" r:id="rId12"/>
    <p:sldId id="261" r:id="rId13"/>
    <p:sldId id="269" r:id="rId14"/>
    <p:sldId id="262" r:id="rId15"/>
    <p:sldId id="265" r:id="rId16"/>
    <p:sldId id="263" r:id="rId17"/>
    <p:sldId id="268" r:id="rId18"/>
    <p:sldId id="278" r:id="rId19"/>
    <p:sldId id="274" r:id="rId20"/>
    <p:sldId id="275" r:id="rId21"/>
    <p:sldId id="276" r:id="rId22"/>
    <p:sldId id="277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54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C8DA8-6907-419A-A528-155C3774856D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D2465-0B40-4C19-81A2-577DBA0EC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Figure 8.3 Labeled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5448D3-5EFB-4AA6-86E5-8B7490D90F3B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Figure 8.21 Labeled</a:t>
            </a: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458425-34F9-4013-8BC9-4D4BD95DF4A7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Table 8.4  Labeled</a:t>
            </a: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3B41E7-16DB-4C04-B53F-BF0593C37307}" type="slidenum">
              <a:rPr lang="en-US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Figure 8.4 Labeled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648960-B7EE-4A5E-9B1A-6426F093B9C1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Table 8.5 Labeled</a:t>
            </a: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E5368F-1987-4CA1-B145-7178696750A1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Figure 8.30 Labeled</a:t>
            </a: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57421B-7103-4647-BB6D-D0D344BAC4D7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</a:t>
            </a:r>
            <a:r>
              <a:rPr lang="en-US" dirty="0" err="1"/>
              <a:t>nasa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81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Maldives- tragedy of commons. Poor versus wealthy</a:t>
            </a:r>
          </a:p>
          <a:p>
            <a:r>
              <a:rPr lang="en-US" dirty="0"/>
              <a:t>Vector born- mosquitos, less cold can survive winter. </a:t>
            </a:r>
          </a:p>
          <a:p>
            <a:r>
              <a:rPr lang="en-US" dirty="0"/>
              <a:t>Himalayan water tower- China- depends on this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0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Carbon offset- problems – but could enforce with remote sensing</a:t>
            </a:r>
          </a:p>
          <a:p>
            <a:r>
              <a:rPr lang="en-US" dirty="0" err="1"/>
              <a:t>Deindustralization</a:t>
            </a:r>
            <a:r>
              <a:rPr lang="en-US" dirty="0"/>
              <a:t> of Russia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23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Figure 8.2 Labeled</a:t>
            </a:r>
            <a:endParaRPr lang="en-US">
              <a:latin typeface="Arial" pitchFamily="34" charset="0"/>
              <a:ea typeface="ヒラギノ角ゴ Pro W3" pitchFamily="-84" charset="-128"/>
            </a:endParaRPr>
          </a:p>
          <a:p>
            <a:pPr eaLnBrk="1" hangingPunct="1"/>
            <a:endParaRPr lang="en-US" b="1">
              <a:latin typeface="Arial" pitchFamily="34" charset="0"/>
              <a:ea typeface="ヒラギノ角ゴ Pro W3" pitchFamily="-84" charset="-128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08EC3-1B78-4B8E-80EE-C49BB20D9812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Table 8.1 Labeled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946044-2C19-434F-9A18-AAC2906700AD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Figure 8.8 Labeled 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B8C26-2FFD-483C-B2B2-06D2FFE7C968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Figure 8.6 Labeled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48899C-EF9E-482C-A3F5-907A7D3C0A29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Figure 8.10 Labeled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B872A-F590-4CB2-81E4-9677C8C09F8A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Table 8.2 Labeled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6FB297-5CD7-4964-85C9-F444EB48A206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Figure 8.14 Labeled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D17309-CF15-40D5-B62D-2020668EB09E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pitchFamily="34" charset="0"/>
                <a:ea typeface="ヒラギノ角ゴ Pro W3" pitchFamily="-84" charset="-128"/>
              </a:rPr>
              <a:t>Chapter 8, Table 8.3  Labeled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FBD6B-E465-43C0-9F80-4FBEED71FB44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19609E9-7DE2-4A17-A07C-22CAE5AB60FA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91F74DC-D07B-4C37-807E-78CA36A758AF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8 Climate and Climate Change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E160D844-EA8F-46E6-9A94-BA835706E9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4"/>
    </mc:Choice>
    <mc:Fallback>
      <p:transition spd="slow" advTm="5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3" descr="MPG_11e_Table_08_02_L.jpg"/>
          <p:cNvPicPr>
            <a:picLocks noChangeAspect="1"/>
          </p:cNvPicPr>
          <p:nvPr/>
        </p:nvPicPr>
        <p:blipFill>
          <a:blip r:embed="rId5"/>
          <a:srcRect b="2979"/>
          <a:stretch>
            <a:fillRect/>
          </a:stretch>
        </p:blipFill>
        <p:spPr bwMode="auto">
          <a:xfrm>
            <a:off x="304800" y="1011238"/>
            <a:ext cx="8534400" cy="469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875EF92-724A-46CC-A524-C61D54CB5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68"/>
    </mc:Choice>
    <mc:Fallback>
      <p:transition spd="slow" advTm="18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3" descr="MPG_11e_Figure_08_14_L.jpg"/>
          <p:cNvPicPr>
            <a:picLocks noChangeAspect="1"/>
          </p:cNvPicPr>
          <p:nvPr/>
        </p:nvPicPr>
        <p:blipFill>
          <a:blip r:embed="rId5"/>
          <a:srcRect b="2187"/>
          <a:stretch>
            <a:fillRect/>
          </a:stretch>
        </p:blipFill>
        <p:spPr bwMode="auto">
          <a:xfrm>
            <a:off x="368300" y="136525"/>
            <a:ext cx="8407400" cy="64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FADE0C2-3E53-4DA9-A0EB-27D2601C36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24"/>
    </mc:Choice>
    <mc:Fallback>
      <p:transition spd="slow" advTm="18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3" descr="MPG_11e_Table_08_03_L.jpg"/>
          <p:cNvPicPr>
            <a:picLocks noChangeAspect="1"/>
          </p:cNvPicPr>
          <p:nvPr/>
        </p:nvPicPr>
        <p:blipFill>
          <a:blip r:embed="rId5"/>
          <a:srcRect b="2832"/>
          <a:stretch>
            <a:fillRect/>
          </a:stretch>
        </p:blipFill>
        <p:spPr bwMode="auto">
          <a:xfrm>
            <a:off x="304800" y="887413"/>
            <a:ext cx="8534400" cy="493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EDB1F5D-B985-4EAE-A445-35727BEC0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75"/>
    </mc:Choice>
    <mc:Fallback>
      <p:transition spd="slow" advTm="22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3" descr="MPG_11e_Figure_08_21_L.jpg"/>
          <p:cNvPicPr>
            <a:picLocks noChangeAspect="1"/>
          </p:cNvPicPr>
          <p:nvPr/>
        </p:nvPicPr>
        <p:blipFill>
          <a:blip r:embed="rId5"/>
          <a:srcRect b="2187"/>
          <a:stretch>
            <a:fillRect/>
          </a:stretch>
        </p:blipFill>
        <p:spPr bwMode="auto">
          <a:xfrm>
            <a:off x="781050" y="136525"/>
            <a:ext cx="7581900" cy="64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D516AFF-6E8B-45C1-837F-35C90F575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8"/>
    </mc:Choice>
    <mc:Fallback>
      <p:transition spd="slow" advTm="7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3" descr="MPG_11e_Table_08_04_L.jpg"/>
          <p:cNvPicPr>
            <a:picLocks noChangeAspect="1"/>
          </p:cNvPicPr>
          <p:nvPr/>
        </p:nvPicPr>
        <p:blipFill>
          <a:blip r:embed="rId5"/>
          <a:srcRect b="4059"/>
          <a:stretch>
            <a:fillRect/>
          </a:stretch>
        </p:blipFill>
        <p:spPr bwMode="auto">
          <a:xfrm>
            <a:off x="304800" y="1655763"/>
            <a:ext cx="8534400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5F7EC4F7-49B5-4EA9-ACB1-496840F50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3"/>
    </mc:Choice>
    <mc:Fallback>
      <p:transition spd="slow" advTm="12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 descr="MPG_11e_Figure_08_04_L.jpg"/>
          <p:cNvPicPr>
            <a:picLocks noChangeAspect="1"/>
          </p:cNvPicPr>
          <p:nvPr/>
        </p:nvPicPr>
        <p:blipFill>
          <a:blip r:embed="rId5"/>
          <a:srcRect b="2187"/>
          <a:stretch>
            <a:fillRect/>
          </a:stretch>
        </p:blipFill>
        <p:spPr bwMode="auto">
          <a:xfrm>
            <a:off x="2017713" y="304800"/>
            <a:ext cx="5108575" cy="61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277BB3B-5E0C-4FAE-BABC-E0769911F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0"/>
    </mc:Choice>
    <mc:Fallback>
      <p:transition spd="slow" advTm="4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4" descr="MPG_11e_Table_08_05_L.jpg"/>
          <p:cNvPicPr>
            <a:picLocks noChangeAspect="1"/>
          </p:cNvPicPr>
          <p:nvPr/>
        </p:nvPicPr>
        <p:blipFill>
          <a:blip r:embed="rId5"/>
          <a:srcRect b="4303"/>
          <a:stretch>
            <a:fillRect/>
          </a:stretch>
        </p:blipFill>
        <p:spPr bwMode="auto">
          <a:xfrm>
            <a:off x="304800" y="1755775"/>
            <a:ext cx="8534400" cy="32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A2ABB9DD-9128-48EE-ADE4-9BFF1579C3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1"/>
    </mc:Choice>
    <mc:Fallback>
      <p:transition spd="slow" advTm="13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3" descr="MPG_11e_Figure_08_30_L.jpg"/>
          <p:cNvPicPr>
            <a:picLocks noChangeAspect="1"/>
          </p:cNvPicPr>
          <p:nvPr/>
        </p:nvPicPr>
        <p:blipFill>
          <a:blip r:embed="rId5"/>
          <a:srcRect b="2187"/>
          <a:stretch>
            <a:fillRect/>
          </a:stretch>
        </p:blipFill>
        <p:spPr bwMode="auto">
          <a:xfrm>
            <a:off x="615950" y="136525"/>
            <a:ext cx="7912100" cy="64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027CAA8-DA99-455A-A20D-C9E3A23B6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11"/>
    </mc:Choice>
    <mc:Fallback>
      <p:transition spd="slow" advTm="13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3C29-E238-42F8-8525-7A8C3CA3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Climate change or global warming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DCFE-0F52-4983-B6A5-96B5C1B3C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International Panel on Climate Change (IPCC)</a:t>
            </a:r>
          </a:p>
          <a:p>
            <a:r>
              <a:rPr lang="en-US" sz="2400" dirty="0"/>
              <a:t>2001</a:t>
            </a:r>
          </a:p>
          <a:p>
            <a:r>
              <a:rPr lang="en-US" sz="2400" dirty="0"/>
              <a:t>“The balance of evidence suggests that there is a discernible human influence on global climate.”</a:t>
            </a:r>
          </a:p>
          <a:p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5CDC272-CE30-4416-95A6-9385DD165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849">
        <p:fade/>
      </p:transition>
    </mc:Choice>
    <mc:Fallback>
      <p:transition spd="med" advTm="298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B092-931F-4CAE-A171-C5A823C4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Carbon Dioxide and Temperature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4BDF0-F77F-4323-BCDB-411470AAB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83957" y="2368674"/>
            <a:ext cx="6176085" cy="235855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5571D-2A66-43F8-A882-9146A907284E}"/>
              </a:ext>
            </a:extLst>
          </p:cNvPr>
          <p:cNvSpPr txBox="1"/>
          <p:nvPr/>
        </p:nvSpPr>
        <p:spPr>
          <a:xfrm>
            <a:off x="1905000" y="5562600"/>
            <a:ext cx="231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proxy methods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7ECCEBA9-45AC-41E4-87CA-7241DF3427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545">
        <p:fade/>
      </p:transition>
    </mc:Choice>
    <mc:Fallback>
      <p:transition spd="med" advTm="1345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Chapter 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Climate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Short Term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Long Term </a:t>
            </a:r>
          </a:p>
          <a:p>
            <a:r>
              <a:rPr lang="en-US" dirty="0"/>
              <a:t>30 years or more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D8E8138-2673-44CA-B34D-6B449A3F0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42"/>
    </mc:Choice>
    <mc:Fallback>
      <p:transition spd="slow" advTm="26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15D5-0EDB-419F-9696-A2F6C84C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E8F23-D3B2-46E2-BAC4-57FED968A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4194" y="2259677"/>
            <a:ext cx="7289278" cy="2739006"/>
          </a:xfr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F590180C-D412-4C03-863B-49AC9937C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56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151">
        <p:fade/>
      </p:transition>
    </mc:Choice>
    <mc:Fallback>
      <p:transition spd="med" advTm="181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2237-46C3-4B1B-880C-70C90C2A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Consequences of climate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4DC0C-4DB1-44B9-865E-D152F7C0F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Sea level change- Coastal erosion, flooding, loss of wetlands, increased salinity of groundwater- Some islands underwater- Maldives</a:t>
            </a:r>
          </a:p>
          <a:p>
            <a:r>
              <a:rPr lang="en-US" dirty="0"/>
              <a:t>IPCC anticipates a rise of 48 to 79 cm by 2100. Such a rise will be particularly problematic for the 25% of the global population that live within only 1.1 meters of sea level.</a:t>
            </a:r>
          </a:p>
          <a:p>
            <a:r>
              <a:rPr lang="en-US" dirty="0"/>
              <a:t>Droughts and agriculture production</a:t>
            </a:r>
          </a:p>
          <a:p>
            <a:r>
              <a:rPr lang="en-US" dirty="0"/>
              <a:t>Increased vector-born diseases- Zika, malaria</a:t>
            </a:r>
          </a:p>
          <a:p>
            <a:r>
              <a:rPr lang="en-US" dirty="0"/>
              <a:t>Increase in severity of hurricanes; Fires</a:t>
            </a:r>
          </a:p>
          <a:p>
            <a:r>
              <a:rPr lang="en-US" dirty="0"/>
              <a:t>Himalayan water tower- Other areas similar results- Andes</a:t>
            </a:r>
          </a:p>
          <a:p>
            <a:r>
              <a:rPr lang="en-US" dirty="0"/>
              <a:t>Climate change- Wind systems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1B9AB5B9-EC52-4BDF-A182-2537645317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8821">
        <p:fade/>
      </p:transition>
    </mc:Choice>
    <mc:Fallback>
      <p:transition spd="med" advTm="178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E65B-9F2C-4291-9E5A-4CAA51F8F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93915-1A43-4061-942A-EAF63C8E6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Environment’s ability to absorb carbon, also known as carbon sequestration. </a:t>
            </a:r>
          </a:p>
          <a:p>
            <a:pPr lvl="1"/>
            <a:r>
              <a:rPr lang="en-US" sz="1500" dirty="0"/>
              <a:t>Plant more trees – Carbon offset programs</a:t>
            </a:r>
          </a:p>
          <a:p>
            <a:pPr lvl="1"/>
            <a:r>
              <a:rPr lang="en-US" sz="1500" dirty="0"/>
              <a:t>Inject into ground</a:t>
            </a:r>
          </a:p>
          <a:p>
            <a:pPr lvl="1"/>
            <a:r>
              <a:rPr lang="en-US" sz="1500" dirty="0"/>
              <a:t>Preserve forest- Absorb carbon dioxide and release of carbon dioxide from fires</a:t>
            </a:r>
          </a:p>
          <a:p>
            <a:pPr marL="40481" lvl="1" indent="198835"/>
            <a:r>
              <a:rPr lang="en-US" sz="1500" dirty="0"/>
              <a:t>Irrigation</a:t>
            </a:r>
          </a:p>
          <a:p>
            <a:pPr marL="40481" lvl="1" indent="198835"/>
            <a:r>
              <a:rPr lang="en-US" sz="1500" dirty="0"/>
              <a:t>Emission trading- problems in U.S. depends on political party and economics—More success at different scale- </a:t>
            </a:r>
            <a:r>
              <a:rPr lang="en-US" dirty="0"/>
              <a:t>states or cities</a:t>
            </a:r>
          </a:p>
          <a:p>
            <a:pPr marL="40481" lvl="1" indent="198835"/>
            <a:r>
              <a:rPr lang="en-US" sz="1500" dirty="0"/>
              <a:t>International agreements- Kyoto agreement- </a:t>
            </a:r>
          </a:p>
          <a:p>
            <a:pPr marL="246221" lvl="2" indent="198835"/>
            <a:r>
              <a:rPr lang="en-US" sz="1500" dirty="0"/>
              <a:t>emission trading- technology transfer- More bang for the buck</a:t>
            </a:r>
          </a:p>
          <a:p>
            <a:pPr marL="246221" lvl="2" indent="198835"/>
            <a:r>
              <a:rPr lang="en-US" sz="1500" dirty="0"/>
              <a:t>Protection of tropical rainforest</a:t>
            </a:r>
          </a:p>
          <a:p>
            <a:pPr marL="246221" lvl="2" indent="198835"/>
            <a:endParaRPr lang="en-US" dirty="0"/>
          </a:p>
          <a:p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4E341C2-1D30-45DB-AD59-58040DECD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6268">
        <p:fade/>
      </p:transition>
    </mc:Choice>
    <mc:Fallback>
      <p:transition spd="med" advTm="166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815D70DD-1E1B-4915-8EC2-387D738B3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2"/>
    </mc:Choice>
    <mc:Fallback>
      <p:transition spd="slow" advTm="7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Climate Classification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dirty="0" err="1">
                <a:ea typeface="ＭＳ Ｐゴシック" pitchFamily="84" charset="-128"/>
              </a:rPr>
              <a:t>Köppen</a:t>
            </a:r>
            <a:r>
              <a:rPr lang="en-US" dirty="0">
                <a:ea typeface="ＭＳ Ｐゴシック" pitchFamily="84" charset="-128"/>
              </a:rPr>
              <a:t> climate classification system</a:t>
            </a:r>
          </a:p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Based on a database of annual and monthly average temperature and precipitation</a:t>
            </a:r>
          </a:p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Four of five major groups classified by temperature</a:t>
            </a:r>
          </a:p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Fifth group classified by precipitation</a:t>
            </a:r>
          </a:p>
          <a:p>
            <a:pPr eaLnBrk="1" hangingPunct="1">
              <a:defRPr/>
            </a:pPr>
            <a:r>
              <a:rPr lang="en-US" dirty="0">
                <a:ea typeface="ＭＳ Ｐゴシック" pitchFamily="84" charset="-128"/>
              </a:rPr>
              <a:t>The five groups subdivided further based on temperature and precipitation relationships</a:t>
            </a:r>
          </a:p>
          <a:p>
            <a:pPr eaLnBrk="1" hangingPunct="1">
              <a:defRPr/>
            </a:pPr>
            <a:r>
              <a:rPr lang="en-US" dirty="0" err="1">
                <a:ea typeface="ＭＳ Ｐゴシック" pitchFamily="84" charset="-128"/>
              </a:rPr>
              <a:t>Köppen</a:t>
            </a:r>
            <a:r>
              <a:rPr lang="en-US" dirty="0">
                <a:ea typeface="ＭＳ Ｐゴシック" pitchFamily="84" charset="-128"/>
              </a:rPr>
              <a:t> letter code system</a:t>
            </a:r>
          </a:p>
          <a:p>
            <a:pPr lvl="1" eaLnBrk="1" hangingPunct="1">
              <a:defRPr/>
            </a:pPr>
            <a:r>
              <a:rPr lang="en-US" dirty="0">
                <a:ea typeface="ＭＳ Ｐゴシック" pitchFamily="84" charset="-128"/>
              </a:rPr>
              <a:t>Three letters; first describes group, second describes precipitation, third describes temperature</a:t>
            </a:r>
          </a:p>
          <a:p>
            <a:pPr eaLnBrk="1" hangingPunct="1">
              <a:defRPr/>
            </a:pPr>
            <a:r>
              <a:rPr lang="en-US" dirty="0" err="1">
                <a:ea typeface="ＭＳ Ｐゴシック" pitchFamily="84" charset="-128"/>
              </a:rPr>
              <a:t>Climographs</a:t>
            </a:r>
            <a:endParaRPr lang="en-US" dirty="0">
              <a:ea typeface="ＭＳ Ｐゴシック" pitchFamily="84" charset="-128"/>
            </a:endParaRPr>
          </a:p>
          <a:p>
            <a:pPr>
              <a:defRPr/>
            </a:pPr>
            <a:endParaRPr lang="en-US" dirty="0">
              <a:ea typeface="ＭＳ Ｐゴシック" pitchFamily="84" charset="-128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F97BF26-A82B-4C02-AF74-07C026A065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64"/>
    </mc:Choice>
    <mc:Fallback>
      <p:transition spd="slow" advTm="48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4" descr="MPG_11e_Figure_08_03_L.jpg"/>
          <p:cNvPicPr>
            <a:picLocks noChangeAspect="1"/>
          </p:cNvPicPr>
          <p:nvPr/>
        </p:nvPicPr>
        <p:blipFill>
          <a:blip r:embed="rId5"/>
          <a:srcRect b="3558"/>
          <a:stretch>
            <a:fillRect/>
          </a:stretch>
        </p:blipFill>
        <p:spPr bwMode="auto">
          <a:xfrm>
            <a:off x="304800" y="1371600"/>
            <a:ext cx="8534400" cy="390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4518050-84C5-46B8-9EF8-A245C0A83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8"/>
    </mc:Choice>
    <mc:Fallback>
      <p:transition spd="slow" advTm="11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 descr="MPG_11e_Figure_08_02_L.jpg"/>
          <p:cNvPicPr>
            <a:picLocks noChangeAspect="1"/>
          </p:cNvPicPr>
          <p:nvPr/>
        </p:nvPicPr>
        <p:blipFill>
          <a:blip r:embed="rId5"/>
          <a:srcRect b="4890"/>
          <a:stretch>
            <a:fillRect/>
          </a:stretch>
        </p:blipFill>
        <p:spPr bwMode="auto">
          <a:xfrm>
            <a:off x="304800" y="2028825"/>
            <a:ext cx="85344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A0512E3-13A6-40E0-884D-9C157A1D6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92"/>
    </mc:Choice>
    <mc:Fallback>
      <p:transition spd="slow" advTm="25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 descr="MPG_11e_Table_08_01_L.jpg"/>
          <p:cNvPicPr>
            <a:picLocks noChangeAspect="1"/>
          </p:cNvPicPr>
          <p:nvPr/>
        </p:nvPicPr>
        <p:blipFill>
          <a:blip r:embed="rId5"/>
          <a:srcRect b="3612"/>
          <a:stretch>
            <a:fillRect/>
          </a:stretch>
        </p:blipFill>
        <p:spPr bwMode="auto">
          <a:xfrm>
            <a:off x="304800" y="1524000"/>
            <a:ext cx="8534400" cy="38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BBEBAF69-6175-4ED5-8802-3AAE7B6F0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75"/>
    </mc:Choice>
    <mc:Fallback>
      <p:transition spd="slow" advTm="68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 descr="MPG_11e_Figure_08_08_L.jpg"/>
          <p:cNvPicPr>
            <a:picLocks noChangeAspect="1"/>
          </p:cNvPicPr>
          <p:nvPr/>
        </p:nvPicPr>
        <p:blipFill>
          <a:blip r:embed="rId5"/>
          <a:srcRect b="2187"/>
          <a:stretch>
            <a:fillRect/>
          </a:stretch>
        </p:blipFill>
        <p:spPr bwMode="auto">
          <a:xfrm>
            <a:off x="652463" y="136525"/>
            <a:ext cx="7839075" cy="64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92A8B05-F5AE-46A3-B348-4CB4CB64D8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57"/>
    </mc:Choice>
    <mc:Fallback>
      <p:transition spd="slow" advTm="78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4" descr="MPG_11e_Figure_08_06_L.jpg"/>
          <p:cNvPicPr>
            <a:picLocks noChangeAspect="1"/>
          </p:cNvPicPr>
          <p:nvPr/>
        </p:nvPicPr>
        <p:blipFill>
          <a:blip r:embed="rId5"/>
          <a:srcRect b="2187"/>
          <a:stretch>
            <a:fillRect/>
          </a:stretch>
        </p:blipFill>
        <p:spPr bwMode="auto">
          <a:xfrm>
            <a:off x="652463" y="136525"/>
            <a:ext cx="7839075" cy="64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982FFC8-9B10-4936-8B1F-202C497A6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34"/>
    </mc:Choice>
    <mc:Fallback>
      <p:transition spd="slow" advTm="14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3" descr="MPG_11e_Figure_08_10_L.jpg"/>
          <p:cNvPicPr>
            <a:picLocks noChangeAspect="1"/>
          </p:cNvPicPr>
          <p:nvPr/>
        </p:nvPicPr>
        <p:blipFill>
          <a:blip r:embed="rId5"/>
          <a:srcRect b="2187"/>
          <a:stretch>
            <a:fillRect/>
          </a:stretch>
        </p:blipFill>
        <p:spPr bwMode="auto">
          <a:xfrm>
            <a:off x="1166813" y="136525"/>
            <a:ext cx="6810375" cy="64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4CFC71B-9A68-48F1-9F69-4C213C6388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83"/>
    </mc:Choice>
    <mc:Fallback>
      <p:transition spd="slow" advTm="38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47</TotalTime>
  <Words>430</Words>
  <Application>Microsoft Office PowerPoint</Application>
  <PresentationFormat>On-screen Show (4:3)</PresentationFormat>
  <Paragraphs>80</Paragraphs>
  <Slides>23</Slides>
  <Notes>17</Notes>
  <HiddenSlides>0</HiddenSlides>
  <MMClips>23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Constantia</vt:lpstr>
      <vt:lpstr>Wingdings 2</vt:lpstr>
      <vt:lpstr>ヒラギノ角ゴ Pro W3</vt:lpstr>
      <vt:lpstr>Flow</vt:lpstr>
      <vt:lpstr>Chapter 8 Climate and Climate Change</vt:lpstr>
      <vt:lpstr>Chapter 8</vt:lpstr>
      <vt:lpstr>Climate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Climate change or global warming</vt:lpstr>
      <vt:lpstr>Carbon Dioxide and Temperature</vt:lpstr>
      <vt:lpstr>Ice Ages</vt:lpstr>
      <vt:lpstr>Consequences of climate change</vt:lpstr>
      <vt:lpstr>Solutions</vt:lpstr>
      <vt:lpstr>Climate Change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 Climate and Climate Change</dc:title>
  <dc:creator>Administrator</dc:creator>
  <cp:lastModifiedBy>greg57</cp:lastModifiedBy>
  <cp:revision>4</cp:revision>
  <dcterms:created xsi:type="dcterms:W3CDTF">2014-10-20T21:31:31Z</dcterms:created>
  <dcterms:modified xsi:type="dcterms:W3CDTF">2017-10-19T16:17:26Z</dcterms:modified>
</cp:coreProperties>
</file>